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Helvetica World Bold" charset="1" panose="020B0800040000020004"/>
      <p:regular r:id="rId13"/>
    </p:embeddedFont>
    <p:embeddedFont>
      <p:font typeface="Helvetica World" charset="1" panose="020B0500040000020004"/>
      <p:regular r:id="rId14"/>
    </p:embeddedFont>
    <p:embeddedFont>
      <p:font typeface="Agbalumo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0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6070" y="-128023"/>
            <a:ext cx="10415023" cy="10415023"/>
          </a:xfrm>
          <a:custGeom>
            <a:avLst/>
            <a:gdLst/>
            <a:ahLst/>
            <a:cxnLst/>
            <a:rect r="r" b="b" t="t" l="l"/>
            <a:pathLst>
              <a:path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163" y="5727189"/>
            <a:ext cx="11302684" cy="348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3"/>
              </a:lnSpc>
            </a:pPr>
            <a:r>
              <a:rPr lang="en-US" sz="1503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Healthcare AI Assistant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70910" y="1185533"/>
            <a:ext cx="1922451" cy="1527474"/>
          </a:xfrm>
          <a:custGeom>
            <a:avLst/>
            <a:gdLst/>
            <a:ahLst/>
            <a:cxnLst/>
            <a:rect r="r" b="b" t="t" l="l"/>
            <a:pathLst>
              <a:path h="1527474" w="1922451">
                <a:moveTo>
                  <a:pt x="0" y="0"/>
                </a:moveTo>
                <a:lnTo>
                  <a:pt x="1922451" y="0"/>
                </a:lnTo>
                <a:lnTo>
                  <a:pt x="1922451" y="1527475"/>
                </a:lnTo>
                <a:lnTo>
                  <a:pt x="0" y="1527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78958"/>
            <a:ext cx="7377678" cy="11098846"/>
            <a:chOff x="0" y="0"/>
            <a:chExt cx="2691397" cy="404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1397" cy="4048889"/>
            </a:xfrm>
            <a:custGeom>
              <a:avLst/>
              <a:gdLst/>
              <a:ahLst/>
              <a:cxnLst/>
              <a:rect r="r" b="b" t="t" l="l"/>
              <a:pathLst>
                <a:path h="4048889" w="2691397">
                  <a:moveTo>
                    <a:pt x="0" y="0"/>
                  </a:moveTo>
                  <a:lnTo>
                    <a:pt x="2691397" y="0"/>
                  </a:lnTo>
                  <a:lnTo>
                    <a:pt x="2691397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377678" y="0"/>
            <a:ext cx="10910322" cy="6966284"/>
            <a:chOff x="0" y="0"/>
            <a:chExt cx="14547096" cy="928837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2112" r="0" b="2112"/>
            <a:stretch>
              <a:fillRect/>
            </a:stretch>
          </p:blipFill>
          <p:spPr>
            <a:xfrm flipH="false" flipV="false">
              <a:off x="0" y="0"/>
              <a:ext cx="14547096" cy="9288379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8306325" y="7592779"/>
            <a:ext cx="837675" cy="989868"/>
          </a:xfrm>
          <a:custGeom>
            <a:avLst/>
            <a:gdLst/>
            <a:ahLst/>
            <a:cxnLst/>
            <a:rect r="r" b="b" t="t" l="l"/>
            <a:pathLst>
              <a:path h="989868" w="837675">
                <a:moveTo>
                  <a:pt x="0" y="0"/>
                </a:moveTo>
                <a:lnTo>
                  <a:pt x="837675" y="0"/>
                </a:lnTo>
                <a:lnTo>
                  <a:pt x="837675" y="989868"/>
                </a:lnTo>
                <a:lnTo>
                  <a:pt x="0" y="989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89820" y="9046210"/>
            <a:ext cx="670684" cy="551180"/>
          </a:xfrm>
          <a:custGeom>
            <a:avLst/>
            <a:gdLst/>
            <a:ahLst/>
            <a:cxnLst/>
            <a:rect r="r" b="b" t="t" l="l"/>
            <a:pathLst>
              <a:path h="551180" w="670684">
                <a:moveTo>
                  <a:pt x="0" y="0"/>
                </a:moveTo>
                <a:lnTo>
                  <a:pt x="670684" y="0"/>
                </a:lnTo>
                <a:lnTo>
                  <a:pt x="670684" y="551180"/>
                </a:lnTo>
                <a:lnTo>
                  <a:pt x="0" y="55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86996" y="7662078"/>
            <a:ext cx="610512" cy="851270"/>
          </a:xfrm>
          <a:custGeom>
            <a:avLst/>
            <a:gdLst/>
            <a:ahLst/>
            <a:cxnLst/>
            <a:rect r="r" b="b" t="t" l="l"/>
            <a:pathLst>
              <a:path h="851270" w="610512">
                <a:moveTo>
                  <a:pt x="0" y="0"/>
                </a:moveTo>
                <a:lnTo>
                  <a:pt x="610512" y="0"/>
                </a:lnTo>
                <a:lnTo>
                  <a:pt x="610512" y="851270"/>
                </a:lnTo>
                <a:lnTo>
                  <a:pt x="0" y="851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5750" y="2575607"/>
            <a:ext cx="3824855" cy="67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4"/>
              </a:lnSpc>
            </a:pPr>
            <a:r>
              <a:rPr lang="en-US" sz="39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5750" y="4128581"/>
            <a:ext cx="6348978" cy="3114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8"/>
              </a:lnSpc>
            </a:pPr>
            <a:r>
              <a:rPr lang="en-US" sz="29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Healthcare AI Assistant brings together a number of major artificial intelligence technologies to develop a system that has the potential to transform medical documentation and patient care operations.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50074" y="7827998"/>
            <a:ext cx="328276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Automatice Trascription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0074" y="8998585"/>
            <a:ext cx="32827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 Time EMR Report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28821" y="7827998"/>
            <a:ext cx="32827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Voice to Text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28821" y="8998585"/>
            <a:ext cx="32827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 Assistant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486996" y="8957711"/>
            <a:ext cx="612311" cy="601178"/>
          </a:xfrm>
          <a:custGeom>
            <a:avLst/>
            <a:gdLst/>
            <a:ahLst/>
            <a:cxnLst/>
            <a:rect r="r" b="b" t="t" l="l"/>
            <a:pathLst>
              <a:path h="601178" w="612311">
                <a:moveTo>
                  <a:pt x="0" y="0"/>
                </a:moveTo>
                <a:lnTo>
                  <a:pt x="612311" y="0"/>
                </a:lnTo>
                <a:lnTo>
                  <a:pt x="612311" y="601178"/>
                </a:lnTo>
                <a:lnTo>
                  <a:pt x="0" y="601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207099"/>
            <a:ext cx="1278822" cy="1016083"/>
          </a:xfrm>
          <a:custGeom>
            <a:avLst/>
            <a:gdLst/>
            <a:ahLst/>
            <a:cxnLst/>
            <a:rect r="r" b="b" t="t" l="l"/>
            <a:pathLst>
              <a:path h="1016083" w="1278822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600" r="0" b="-59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415023" cy="10415023"/>
          </a:xfrm>
          <a:custGeom>
            <a:avLst/>
            <a:gdLst/>
            <a:ahLst/>
            <a:cxnLst/>
            <a:rect r="r" b="b" t="t" l="l"/>
            <a:pathLst>
              <a:path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587229"/>
            <a:ext cx="4619506" cy="1331827"/>
            <a:chOff x="0" y="0"/>
            <a:chExt cx="1460234" cy="4209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0234" cy="420993"/>
            </a:xfrm>
            <a:custGeom>
              <a:avLst/>
              <a:gdLst/>
              <a:ahLst/>
              <a:cxnLst/>
              <a:rect r="r" b="b" t="t" l="l"/>
              <a:pathLst>
                <a:path h="420993" w="1460234">
                  <a:moveTo>
                    <a:pt x="0" y="0"/>
                  </a:moveTo>
                  <a:lnTo>
                    <a:pt x="1460234" y="0"/>
                  </a:lnTo>
                  <a:lnTo>
                    <a:pt x="1460234" y="420993"/>
                  </a:lnTo>
                  <a:lnTo>
                    <a:pt x="0" y="4209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7076228"/>
            <a:ext cx="4619506" cy="1027027"/>
            <a:chOff x="0" y="0"/>
            <a:chExt cx="1460234" cy="3246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0234" cy="324645"/>
            </a:xfrm>
            <a:custGeom>
              <a:avLst/>
              <a:gdLst/>
              <a:ahLst/>
              <a:cxnLst/>
              <a:rect r="r" b="b" t="t" l="l"/>
              <a:pathLst>
                <a:path h="324645" w="1460234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4138131"/>
            <a:ext cx="4619506" cy="1239117"/>
            <a:chOff x="0" y="0"/>
            <a:chExt cx="1460234" cy="3916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0234" cy="391687"/>
            </a:xfrm>
            <a:custGeom>
              <a:avLst/>
              <a:gdLst/>
              <a:ahLst/>
              <a:cxnLst/>
              <a:rect r="r" b="b" t="t" l="l"/>
              <a:pathLst>
                <a:path h="391687" w="1460234">
                  <a:moveTo>
                    <a:pt x="0" y="0"/>
                  </a:moveTo>
                  <a:lnTo>
                    <a:pt x="1460234" y="0"/>
                  </a:lnTo>
                  <a:lnTo>
                    <a:pt x="1460234" y="391687"/>
                  </a:lnTo>
                  <a:lnTo>
                    <a:pt x="0" y="39168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5721821"/>
            <a:ext cx="4619506" cy="1027027"/>
            <a:chOff x="0" y="0"/>
            <a:chExt cx="1460234" cy="3246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0234" cy="324645"/>
            </a:xfrm>
            <a:custGeom>
              <a:avLst/>
              <a:gdLst/>
              <a:ahLst/>
              <a:cxnLst/>
              <a:rect r="r" b="b" t="t" l="l"/>
              <a:pathLst>
                <a:path h="324645" w="1460234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8678286"/>
            <a:ext cx="4619506" cy="1027027"/>
            <a:chOff x="0" y="0"/>
            <a:chExt cx="1460234" cy="3246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0234" cy="324645"/>
            </a:xfrm>
            <a:custGeom>
              <a:avLst/>
              <a:gdLst/>
              <a:ahLst/>
              <a:cxnLst/>
              <a:rect r="r" b="b" t="t" l="l"/>
              <a:pathLst>
                <a:path h="324645" w="1460234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1240394"/>
            <a:ext cx="5152465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3939" y="4080981"/>
            <a:ext cx="4389028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Generates structured medical notes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98585" y="2749386"/>
            <a:ext cx="402261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Transcribes patient conversations in real-time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939" y="5772218"/>
            <a:ext cx="416548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Creates EMR-compatible documentation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2564" y="7126625"/>
            <a:ext cx="330823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Provides prescription recommendations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2564" y="8728683"/>
            <a:ext cx="330823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Supports multiple languages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1733" y="0"/>
            <a:ext cx="2186267" cy="10952776"/>
            <a:chOff x="0" y="0"/>
            <a:chExt cx="797556" cy="39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7556" cy="3995602"/>
            </a:xfrm>
            <a:custGeom>
              <a:avLst/>
              <a:gdLst/>
              <a:ahLst/>
              <a:cxnLst/>
              <a:rect r="r" b="b" t="t" l="l"/>
              <a:pathLst>
                <a:path h="3995602" w="797556">
                  <a:moveTo>
                    <a:pt x="0" y="0"/>
                  </a:moveTo>
                  <a:lnTo>
                    <a:pt x="797556" y="0"/>
                  </a:lnTo>
                  <a:lnTo>
                    <a:pt x="797556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810669" y="2252242"/>
            <a:ext cx="1940567" cy="2053412"/>
          </a:xfrm>
          <a:custGeom>
            <a:avLst/>
            <a:gdLst/>
            <a:ahLst/>
            <a:cxnLst/>
            <a:rect r="r" b="b" t="t" l="l"/>
            <a:pathLst>
              <a:path h="2053412" w="1940567">
                <a:moveTo>
                  <a:pt x="0" y="0"/>
                </a:moveTo>
                <a:lnTo>
                  <a:pt x="1940567" y="0"/>
                </a:lnTo>
                <a:lnTo>
                  <a:pt x="1940567" y="2053412"/>
                </a:lnTo>
                <a:lnTo>
                  <a:pt x="0" y="2053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59" t="-12877" r="-14865" b="-155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63086" y="2815092"/>
            <a:ext cx="6763809" cy="1317207"/>
          </a:xfrm>
          <a:custGeom>
            <a:avLst/>
            <a:gdLst/>
            <a:ahLst/>
            <a:cxnLst/>
            <a:rect r="r" b="b" t="t" l="l"/>
            <a:pathLst>
              <a:path h="1317207" w="6763809">
                <a:moveTo>
                  <a:pt x="0" y="0"/>
                </a:moveTo>
                <a:lnTo>
                  <a:pt x="6763809" y="0"/>
                </a:lnTo>
                <a:lnTo>
                  <a:pt x="6763809" y="1317207"/>
                </a:lnTo>
                <a:lnTo>
                  <a:pt x="0" y="1317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5" r="0" b="-244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35051" y="4479009"/>
            <a:ext cx="1443981" cy="1331741"/>
          </a:xfrm>
          <a:custGeom>
            <a:avLst/>
            <a:gdLst/>
            <a:ahLst/>
            <a:cxnLst/>
            <a:rect r="r" b="b" t="t" l="l"/>
            <a:pathLst>
              <a:path h="1331741" w="1443981">
                <a:moveTo>
                  <a:pt x="0" y="0"/>
                </a:moveTo>
                <a:lnTo>
                  <a:pt x="1443980" y="0"/>
                </a:lnTo>
                <a:lnTo>
                  <a:pt x="1443980" y="1331741"/>
                </a:lnTo>
                <a:lnTo>
                  <a:pt x="0" y="1331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3209" t="-93278" r="-259436" b="-8251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83856" y="3909418"/>
            <a:ext cx="2364839" cy="2557249"/>
          </a:xfrm>
          <a:custGeom>
            <a:avLst/>
            <a:gdLst/>
            <a:ahLst/>
            <a:cxnLst/>
            <a:rect r="r" b="b" t="t" l="l"/>
            <a:pathLst>
              <a:path h="2557249" w="2364839">
                <a:moveTo>
                  <a:pt x="0" y="0"/>
                </a:moveTo>
                <a:lnTo>
                  <a:pt x="2364840" y="0"/>
                </a:lnTo>
                <a:lnTo>
                  <a:pt x="2364840" y="2557249"/>
                </a:lnTo>
                <a:lnTo>
                  <a:pt x="0" y="2557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8943" t="-84750" r="-138943" b="-63835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926895" y="3473696"/>
            <a:ext cx="1430146" cy="100531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007453" y="8457072"/>
            <a:ext cx="2136547" cy="653256"/>
          </a:xfrm>
          <a:custGeom>
            <a:avLst/>
            <a:gdLst/>
            <a:ahLst/>
            <a:cxnLst/>
            <a:rect r="r" b="b" t="t" l="l"/>
            <a:pathLst>
              <a:path h="653256" w="2136547">
                <a:moveTo>
                  <a:pt x="0" y="0"/>
                </a:moveTo>
                <a:lnTo>
                  <a:pt x="2136547" y="0"/>
                </a:lnTo>
                <a:lnTo>
                  <a:pt x="2136547" y="653255"/>
                </a:lnTo>
                <a:lnTo>
                  <a:pt x="0" y="653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301" t="-63186" r="-9502" b="-5990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5290152"/>
            <a:ext cx="1473476" cy="2581226"/>
          </a:xfrm>
          <a:custGeom>
            <a:avLst/>
            <a:gdLst/>
            <a:ahLst/>
            <a:cxnLst/>
            <a:rect r="r" b="b" t="t" l="l"/>
            <a:pathLst>
              <a:path h="2581226" w="1473476">
                <a:moveTo>
                  <a:pt x="0" y="0"/>
                </a:moveTo>
                <a:lnTo>
                  <a:pt x="1473476" y="0"/>
                </a:lnTo>
                <a:lnTo>
                  <a:pt x="1473476" y="2581227"/>
                </a:lnTo>
                <a:lnTo>
                  <a:pt x="0" y="2581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429" t="-43203" r="-97021" b="-11181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10789492" y="5725246"/>
            <a:ext cx="1630550" cy="54270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795166" y="5476388"/>
            <a:ext cx="2840207" cy="1980559"/>
          </a:xfrm>
          <a:custGeom>
            <a:avLst/>
            <a:gdLst/>
            <a:ahLst/>
            <a:cxnLst/>
            <a:rect r="r" b="b" t="t" l="l"/>
            <a:pathLst>
              <a:path h="1980559" w="2840207">
                <a:moveTo>
                  <a:pt x="0" y="0"/>
                </a:moveTo>
                <a:lnTo>
                  <a:pt x="2840207" y="0"/>
                </a:lnTo>
                <a:lnTo>
                  <a:pt x="2840207" y="1980559"/>
                </a:lnTo>
                <a:lnTo>
                  <a:pt x="0" y="19805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51" t="-893" r="0" b="-89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64845"/>
            <a:ext cx="2581934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Work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44391" y="1551271"/>
            <a:ext cx="3107481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Workflow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69986" y="4094199"/>
            <a:ext cx="2874934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Whisper-STT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31086" y="6542666"/>
            <a:ext cx="1425955" cy="38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Output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98332"/>
            <a:ext cx="18288000" cy="4383976"/>
            <a:chOff x="0" y="0"/>
            <a:chExt cx="2691397" cy="645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1397" cy="645178"/>
            </a:xfrm>
            <a:custGeom>
              <a:avLst/>
              <a:gdLst/>
              <a:ahLst/>
              <a:cxnLst/>
              <a:rect r="r" b="b" t="t" l="l"/>
              <a:pathLst>
                <a:path h="645178" w="2691397">
                  <a:moveTo>
                    <a:pt x="0" y="0"/>
                  </a:moveTo>
                  <a:lnTo>
                    <a:pt x="2691397" y="0"/>
                  </a:lnTo>
                  <a:lnTo>
                    <a:pt x="2691397" y="645178"/>
                  </a:lnTo>
                  <a:lnTo>
                    <a:pt x="0" y="645178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257784"/>
            <a:ext cx="18288000" cy="3956116"/>
            <a:chOff x="0" y="0"/>
            <a:chExt cx="24384000" cy="527482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37454" r="0" b="24087"/>
            <a:stretch>
              <a:fillRect/>
            </a:stretch>
          </p:blipFill>
          <p:spPr>
            <a:xfrm flipH="false" flipV="false">
              <a:off x="0" y="0"/>
              <a:ext cx="24384000" cy="5274821"/>
            </a:xfrm>
            <a:prstGeom prst="rect">
              <a:avLst/>
            </a:prstGeom>
          </p:spPr>
        </p:pic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562150" y="4011930"/>
            <a:ext cx="2651460" cy="524637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33658" t="0" r="-913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626933" y="4592983"/>
            <a:ext cx="8922047" cy="363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Doctor initiates patient interview with recording or text input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System processes the conversation in real-time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Structured medical notes are generated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EMR-ready data is produced in JSON format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Prescription and explanation are provided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Audio summary is available for patient handoff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88757" y="4056325"/>
            <a:ext cx="2541119" cy="2541109"/>
            <a:chOff x="0" y="0"/>
            <a:chExt cx="2255950" cy="2255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888757" y="1280990"/>
            <a:ext cx="2541119" cy="2541109"/>
            <a:chOff x="0" y="0"/>
            <a:chExt cx="6350025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0" t="-25000" r="0" b="-2500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700435" y="-332888"/>
            <a:ext cx="6587565" cy="10952776"/>
            <a:chOff x="0" y="0"/>
            <a:chExt cx="2403162" cy="39956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3162" cy="3995602"/>
            </a:xfrm>
            <a:custGeom>
              <a:avLst/>
              <a:gdLst/>
              <a:ahLst/>
              <a:cxnLst/>
              <a:rect r="r" b="b" t="t" l="l"/>
              <a:pathLst>
                <a:path h="3995602" w="2403162">
                  <a:moveTo>
                    <a:pt x="0" y="0"/>
                  </a:moveTo>
                  <a:lnTo>
                    <a:pt x="2403162" y="0"/>
                  </a:lnTo>
                  <a:lnTo>
                    <a:pt x="2403162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29875" y="1280990"/>
            <a:ext cx="2541119" cy="2541109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29875" y="4056325"/>
            <a:ext cx="2541119" cy="2541109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4999" t="0" r="-2499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970994" y="4056325"/>
            <a:ext cx="2541119" cy="2541109"/>
            <a:chOff x="0" y="0"/>
            <a:chExt cx="2255950" cy="22559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429875" y="6921690"/>
            <a:ext cx="2541119" cy="2541109"/>
            <a:chOff x="0" y="0"/>
            <a:chExt cx="6350025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0" t="-36472" r="0" b="-13527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970994" y="6921690"/>
            <a:ext cx="2541119" cy="2541109"/>
            <a:chOff x="0" y="0"/>
            <a:chExt cx="6350025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0" t="-25000" r="0" b="-2500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2503919"/>
            <a:ext cx="6642215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Integration with major EMR systems (Epic, Cerner)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voice analysis for patient vital signs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Specialized models for different medical specialties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Mobile application for broader accessibility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HIPAA-compliant cloud deployment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62025"/>
            <a:ext cx="5152465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Future Enhancements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05575" y="4677274"/>
            <a:ext cx="3107481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Quality</a:t>
            </a:r>
          </a:p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Service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87813" y="5172574"/>
            <a:ext cx="3107481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24/7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1722"/>
            <a:ext cx="18288000" cy="6424004"/>
            <a:chOff x="0" y="0"/>
            <a:chExt cx="24384000" cy="856533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275" r="0" b="10275"/>
            <a:stretch>
              <a:fillRect/>
            </a:stretch>
          </p:blipFill>
          <p:spPr>
            <a:xfrm flipH="false" flipV="false">
              <a:off x="0" y="0"/>
              <a:ext cx="16171333" cy="856533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4689" r="0" b="14689"/>
            <a:stretch>
              <a:fillRect/>
            </a:stretch>
          </p:blipFill>
          <p:spPr>
            <a:xfrm flipH="false" flipV="false">
              <a:off x="16298333" y="0"/>
              <a:ext cx="8085667" cy="856533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2067608" y="4360574"/>
            <a:ext cx="6526377" cy="4897726"/>
            <a:chOff x="0" y="0"/>
            <a:chExt cx="2380840" cy="17867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0840" cy="1786704"/>
            </a:xfrm>
            <a:custGeom>
              <a:avLst/>
              <a:gdLst/>
              <a:ahLst/>
              <a:cxnLst/>
              <a:rect r="r" b="b" t="t" l="l"/>
              <a:pathLst>
                <a:path h="1786704" w="2380840">
                  <a:moveTo>
                    <a:pt x="0" y="0"/>
                  </a:moveTo>
                  <a:lnTo>
                    <a:pt x="2380840" y="0"/>
                  </a:lnTo>
                  <a:lnTo>
                    <a:pt x="2380840" y="1786704"/>
                  </a:lnTo>
                  <a:lnTo>
                    <a:pt x="0" y="1786704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964537" y="6926102"/>
            <a:ext cx="7683907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Agbalumo"/>
                <a:ea typeface="Agbalumo"/>
                <a:cs typeface="Agbalumo"/>
                <a:sym typeface="Agbalumo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39906" y="5296199"/>
            <a:ext cx="1278822" cy="1016083"/>
          </a:xfrm>
          <a:custGeom>
            <a:avLst/>
            <a:gdLst/>
            <a:ahLst/>
            <a:cxnLst/>
            <a:rect r="r" b="b" t="t" l="l"/>
            <a:pathLst>
              <a:path h="1016083" w="1278822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0630" y="6217032"/>
            <a:ext cx="5677873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balumo"/>
                <a:ea typeface="Agbalumo"/>
                <a:cs typeface="Agbalumo"/>
                <a:sym typeface="Agbalumo"/>
              </a:rPr>
              <a:t>Manickavasagam P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Agbalumo"/>
                <a:ea typeface="Agbalumo"/>
                <a:cs typeface="Agbalumo"/>
                <a:sym typeface="Agbalumo"/>
              </a:rPr>
              <a:t>AI Ml Engineer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DAGmjWD2SEU</dc:identifier>
  <dcterms:modified xsi:type="dcterms:W3CDTF">2011-08-01T06:04:30Z</dcterms:modified>
  <cp:revision>1</cp:revision>
  <dc:title>Health Care Assistant</dc:title>
</cp:coreProperties>
</file>